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Lst>
  <p:notesMasterIdLst>
    <p:notesMasterId r:id="rId21"/>
  </p:notesMasterIdLst>
  <p:handoutMasterIdLst>
    <p:handoutMasterId r:id="rId22"/>
  </p:handoutMasterIdLst>
  <p:sldIdLst>
    <p:sldId id="256" r:id="rId2"/>
    <p:sldId id="305" r:id="rId3"/>
    <p:sldId id="307" r:id="rId4"/>
    <p:sldId id="323" r:id="rId5"/>
    <p:sldId id="306" r:id="rId6"/>
    <p:sldId id="326" r:id="rId7"/>
    <p:sldId id="309" r:id="rId8"/>
    <p:sldId id="311" r:id="rId9"/>
    <p:sldId id="327" r:id="rId10"/>
    <p:sldId id="312" r:id="rId11"/>
    <p:sldId id="314" r:id="rId12"/>
    <p:sldId id="317" r:id="rId13"/>
    <p:sldId id="318" r:id="rId14"/>
    <p:sldId id="319" r:id="rId15"/>
    <p:sldId id="320" r:id="rId16"/>
    <p:sldId id="324" r:id="rId17"/>
    <p:sldId id="316" r:id="rId18"/>
    <p:sldId id="315" r:id="rId19"/>
    <p:sldId id="322" r:id="rId20"/>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p14="http://schemas.microsoft.com/office/powerpoint/2010/main" val="1"/>
      </p:ext>
    </p:extLst>
  </p:showPr>
  <p:clrMru>
    <a:srgbClr xmlns:mc="http://schemas.openxmlformats.org/markup-compatibility/2006" xmlns:a14="http://schemas.microsoft.com/office/drawing/2010/main" val="A0A0A0"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88034" autoAdjust="0"/>
  </p:normalViewPr>
  <p:slideViewPr>
    <p:cSldViewPr>
      <p:cViewPr>
        <p:scale>
          <a:sx n="75" d="100"/>
          <a:sy n="75" d="100"/>
        </p:scale>
        <p:origin x="-948" y="-5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10/8/2010</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dirty="0"/>
          </a:p>
        </p:txBody>
      </p:sp>
    </p:spTree>
    <p:extLst>
      <p:ext uri="{BB962C8B-B14F-4D97-AF65-F5344CB8AC3E}">
        <p14:creationId xmlns:p14="http://schemas.microsoft.com/office/powerpoint/2010/main" val="3673350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10/8/2010</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dirty="0"/>
          </a:p>
        </p:txBody>
      </p:sp>
    </p:spTree>
    <p:extLst>
      <p:ext uri="{BB962C8B-B14F-4D97-AF65-F5344CB8AC3E}">
        <p14:creationId xmlns:p14="http://schemas.microsoft.com/office/powerpoint/2010/main" val="180052838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2</a:t>
            </a:fld>
            <a:endParaRPr lang="en-US" dirty="0"/>
          </a:p>
        </p:txBody>
      </p:sp>
    </p:spTree>
    <p:extLst>
      <p:ext uri="{BB962C8B-B14F-4D97-AF65-F5344CB8AC3E}">
        <p14:creationId xmlns:p14="http://schemas.microsoft.com/office/powerpoint/2010/main" val="364602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5</a:t>
            </a:fld>
            <a:endParaRPr lang="en-US" dirty="0"/>
          </a:p>
        </p:txBody>
      </p:sp>
    </p:spTree>
    <p:extLst>
      <p:ext uri="{BB962C8B-B14F-4D97-AF65-F5344CB8AC3E}">
        <p14:creationId xmlns:p14="http://schemas.microsoft.com/office/powerpoint/2010/main" val="36460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886200"/>
            <a:ext cx="9144000" cy="1803688"/>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3"/>
          <p:cNvSpPr>
            <a:spLocks noGrp="1"/>
          </p:cNvSpPr>
          <p:nvPr>
            <p:ph type="subTitle" idx="1" hasCustomPrompt="1"/>
          </p:nvPr>
        </p:nvSpPr>
        <p:spPr>
          <a:xfrm>
            <a:off x="228600" y="3962400"/>
            <a:ext cx="6934200" cy="1618488"/>
          </a:xfrm>
          <a:noFill/>
        </p:spPr>
        <p:txBody>
          <a:bodyPr anchor="ctr">
            <a:noAutofit/>
          </a:bodyPr>
          <a:lstStyle>
            <a:lvl1pPr marL="0" indent="0" algn="l">
              <a:buNone/>
              <a:defRPr sz="1800" b="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pic>
        <p:nvPicPr>
          <p:cNvPr id="30" name="ContosoLogo.jpg"/>
          <p:cNvPicPr>
            <a:picLocks noChangeAspect="1"/>
          </p:cNvPicPr>
          <p:nvPr/>
        </p:nvPicPr>
        <p:blipFill>
          <a:blip r:embed="rId2" cstate="print"/>
          <a:stretch>
            <a:fillRect/>
          </a:stretch>
        </p:blipFill>
        <p:spPr>
          <a:xfrm>
            <a:off x="7620000" y="5910458"/>
            <a:ext cx="1371600" cy="769609"/>
          </a:xfrm>
          <a:prstGeom prst="rect">
            <a:avLst/>
          </a:prstGeom>
          <a:noFill/>
          <a:ln>
            <a:noFill/>
          </a:ln>
        </p:spPr>
      </p:pic>
      <p:sp>
        <p:nvSpPr>
          <p:cNvPr id="8" name="Rectangle 10"/>
          <p:cNvSpPr/>
          <p:nvPr userDrawn="1"/>
        </p:nvSpPr>
        <p:spPr>
          <a:xfrm>
            <a:off x="0" y="0"/>
            <a:ext cx="9144000" cy="388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1"/>
          <p:cNvSpPr/>
          <p:nvPr userDrawn="1"/>
        </p:nvSpPr>
        <p:spPr>
          <a:xfrm>
            <a:off x="0" y="5665695"/>
            <a:ext cx="9144000" cy="7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11" name="Picture 5" descr="Department Logos 2008-horizontal.jpg"/>
          <p:cNvPicPr>
            <a:picLocks noChangeAspect="1"/>
          </p:cNvPicPr>
          <p:nvPr userDrawn="1"/>
        </p:nvPicPr>
        <p:blipFill>
          <a:blip r:embed="rId3" cstate="print">
            <a:grayscl/>
          </a:blip>
          <a:stretch>
            <a:fillRect/>
          </a:stretch>
        </p:blipFill>
        <p:spPr bwMode="auto">
          <a:xfrm>
            <a:off x="0" y="5867400"/>
            <a:ext cx="5124465" cy="919886"/>
          </a:xfrm>
          <a:prstGeom prst="rect">
            <a:avLst/>
          </a:prstGeom>
          <a:noFill/>
          <a:ln w="9525">
            <a:noFill/>
            <a:miter lim="800000"/>
            <a:headEnd/>
            <a:tailEnd/>
          </a:ln>
        </p:spPr>
      </p:pic>
      <p:sp>
        <p:nvSpPr>
          <p:cNvPr id="2" name="Rectangle 2"/>
          <p:cNvSpPr>
            <a:spLocks noGrp="1"/>
          </p:cNvSpPr>
          <p:nvPr>
            <p:ph type="ctrTitle"/>
          </p:nvPr>
        </p:nvSpPr>
        <p:spPr>
          <a:xfrm>
            <a:off x="228600" y="2514600"/>
            <a:ext cx="8610600" cy="1143000"/>
          </a:xfrm>
          <a:noFill/>
        </p:spPr>
        <p:txBody>
          <a:bodyPr vert="horz">
            <a:noAutofit/>
          </a:bodyPr>
          <a:lstStyle>
            <a:lvl1pPr algn="l">
              <a:defRPr sz="4000" b="1" cap="all" spc="150" baseline="0">
                <a:solidFill>
                  <a:schemeClr val="tx1"/>
                </a:solidFill>
              </a:defRPr>
            </a:lvl1pPr>
            <a:extLst/>
          </a:lstStyle>
          <a:p>
            <a:r>
              <a:rPr lang="en-US" smtClean="0"/>
              <a:t>Click to edit Master title style</a:t>
            </a:r>
            <a:endParaRPr lang="en-US" dirty="0"/>
          </a:p>
        </p:txBody>
      </p:sp>
      <p:pic>
        <p:nvPicPr>
          <p:cNvPr id="10" name="Picture 9" descr="SNRGSlides.png"/>
          <p:cNvPicPr>
            <a:picLocks noChangeAspect="1"/>
          </p:cNvPicPr>
          <p:nvPr userDrawn="1"/>
        </p:nvPicPr>
        <p:blipFill>
          <a:blip r:embed="rId4"/>
          <a:stretch>
            <a:fillRect/>
          </a:stretch>
        </p:blipFill>
        <p:spPr>
          <a:xfrm>
            <a:off x="5562600" y="158494"/>
            <a:ext cx="3453391" cy="1213106"/>
          </a:xfrm>
          <a:prstGeom prst="rect">
            <a:avLst/>
          </a:prstGeom>
        </p:spPr>
      </p:pic>
      <p:sp>
        <p:nvSpPr>
          <p:cNvPr id="13" name="Rectangle 12"/>
          <p:cNvSpPr/>
          <p:nvPr userDrawn="1"/>
        </p:nvSpPr>
        <p:spPr>
          <a:xfrm>
            <a:off x="0" y="3810000"/>
            <a:ext cx="9144000" cy="76200"/>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18"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4" name="Rectangle 11"/>
          <p:cNvSpPr>
            <a:spLocks noGrp="1"/>
          </p:cNvSpPr>
          <p:nvPr>
            <p:ph sz="quarter" idx="19"/>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endParaRPr lang="en-US" dirty="0"/>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dirty="0"/>
          </a:p>
        </p:txBody>
      </p:sp>
      <p:sp>
        <p:nvSpPr>
          <p:cNvPr id="28" name="Rectangle 28"/>
          <p:cNvSpPr>
            <a:spLocks noGrp="1"/>
          </p:cNvSpPr>
          <p:nvPr>
            <p:ph type="ftr" sz="quarter" idx="24"/>
          </p:nvPr>
        </p:nvSpPr>
        <p:spPr>
          <a:xfrm>
            <a:off x="304800" y="6477000"/>
            <a:ext cx="2819400" cy="304800"/>
          </a:xfrm>
          <a:prstGeom prst="rect">
            <a:avLst/>
          </a:prstGeom>
        </p:spPr>
        <p:txBody>
          <a:bodyPr/>
          <a:lstStyle>
            <a:extLst/>
          </a:lstStyle>
          <a:p>
            <a:r>
              <a:rPr lang="en-US" dirty="0" smtClean="0"/>
              <a:t>Bradley Cowie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3200" b="0" cap="all" spc="150" baseline="0">
                <a:solidFill>
                  <a:schemeClr val="bg1"/>
                </a:solidFill>
              </a:defRPr>
            </a:lvl1pPr>
            <a:extLst/>
          </a:lstStyle>
          <a:p>
            <a:r>
              <a:rPr lang="en-US" smtClean="0"/>
              <a:t>Click to edit Master title style</a:t>
            </a:r>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endParaRPr lang="en-US" dirty="0"/>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dirty="0"/>
          </a:p>
        </p:txBody>
      </p:sp>
      <p:sp>
        <p:nvSpPr>
          <p:cNvPr id="9" name="Rectangle 9"/>
          <p:cNvSpPr>
            <a:spLocks noGrp="1"/>
          </p:cNvSpPr>
          <p:nvPr>
            <p:ph type="ftr" sz="quarter" idx="12"/>
          </p:nvPr>
        </p:nvSpPr>
        <p:spPr>
          <a:xfrm>
            <a:off x="304800" y="6477000"/>
            <a:ext cx="2819400" cy="304800"/>
          </a:xfrm>
          <a:prstGeom prst="rect">
            <a:avLst/>
          </a:prstGeom>
        </p:spPr>
        <p:txBody>
          <a:bodyPr/>
          <a:lstStyle>
            <a:extLst/>
          </a:lstStyle>
          <a:p>
            <a:r>
              <a:rPr lang="en-US" dirty="0" smtClean="0"/>
              <a:t>Bradley Cowie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762000"/>
            <a:ext cx="80772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extLst/>
          </a:lstStyle>
          <a:p>
            <a:pPr algn="r"/>
            <a:endParaRPr lang="en-US" dirty="0"/>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dirty="0"/>
          </a:p>
        </p:txBody>
      </p:sp>
      <p:sp>
        <p:nvSpPr>
          <p:cNvPr id="12" name="Rectangle 12"/>
          <p:cNvSpPr>
            <a:spLocks noGrp="1"/>
          </p:cNvSpPr>
          <p:nvPr>
            <p:ph type="ftr" sz="quarter" idx="18"/>
          </p:nvPr>
        </p:nvSpPr>
        <p:spPr>
          <a:xfrm>
            <a:off x="304800" y="6477000"/>
            <a:ext cx="2819400" cy="304800"/>
          </a:xfrm>
          <a:prstGeom prst="rect">
            <a:avLst/>
          </a:prstGeom>
        </p:spPr>
        <p:txBody>
          <a:bodyPr/>
          <a:lstStyle>
            <a:extLst/>
          </a:lstStyle>
          <a:p>
            <a:r>
              <a:rPr lang="en-US" dirty="0" smtClean="0"/>
              <a:t>Bradley Cowie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endParaRPr lang="en-US" dirty="0"/>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dirty="0"/>
          </a:p>
        </p:txBody>
      </p:sp>
      <p:sp>
        <p:nvSpPr>
          <p:cNvPr id="17" name="Rectangle 17"/>
          <p:cNvSpPr>
            <a:spLocks noGrp="1"/>
          </p:cNvSpPr>
          <p:nvPr>
            <p:ph type="ftr" sz="quarter" idx="20"/>
          </p:nvPr>
        </p:nvSpPr>
        <p:spPr>
          <a:xfrm>
            <a:off x="304800" y="6477000"/>
            <a:ext cx="2819400" cy="304800"/>
          </a:xfrm>
          <a:prstGeom prst="rect">
            <a:avLst/>
          </a:prstGeom>
        </p:spPr>
        <p:txBody>
          <a:bodyPr/>
          <a:lstStyle>
            <a:extLst/>
          </a:lstStyle>
          <a:p>
            <a:r>
              <a:rPr lang="en-US" dirty="0" smtClean="0"/>
              <a:t>Bradley Cowie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endParaRPr lang="en-US" dirty="0"/>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dirty="0"/>
          </a:p>
        </p:txBody>
      </p:sp>
      <p:sp>
        <p:nvSpPr>
          <p:cNvPr id="22" name="Rectangle 22"/>
          <p:cNvSpPr>
            <a:spLocks noGrp="1"/>
          </p:cNvSpPr>
          <p:nvPr>
            <p:ph type="ftr" sz="quarter" idx="22"/>
          </p:nvPr>
        </p:nvSpPr>
        <p:spPr>
          <a:xfrm>
            <a:off x="304800" y="6477000"/>
            <a:ext cx="2819400" cy="304800"/>
          </a:xfrm>
          <a:prstGeom prst="rect">
            <a:avLst/>
          </a:prstGeom>
        </p:spPr>
        <p:txBody>
          <a:bodyPr/>
          <a:lstStyle>
            <a:extLst/>
          </a:lstStyle>
          <a:p>
            <a:r>
              <a:rPr lang="en-US" dirty="0" smtClean="0"/>
              <a:t>Bradley Cowie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endParaRPr lang="en-US" dirty="0"/>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dirty="0"/>
          </a:p>
        </p:txBody>
      </p:sp>
      <p:sp>
        <p:nvSpPr>
          <p:cNvPr id="23" name="Rectangle 23"/>
          <p:cNvSpPr>
            <a:spLocks noGrp="1"/>
          </p:cNvSpPr>
          <p:nvPr>
            <p:ph type="ftr" sz="quarter" idx="22"/>
          </p:nvPr>
        </p:nvSpPr>
        <p:spPr>
          <a:xfrm>
            <a:off x="304800" y="6477000"/>
            <a:ext cx="2819400" cy="304800"/>
          </a:xfrm>
          <a:prstGeom prst="rect">
            <a:avLst/>
          </a:prstGeom>
        </p:spPr>
        <p:txBody>
          <a:bodyPr/>
          <a:lstStyle>
            <a:extLst/>
          </a:lstStyle>
          <a:p>
            <a:r>
              <a:rPr lang="en-US" dirty="0" smtClean="0"/>
              <a:t>Bradley Cowie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dirty="0"/>
          </a:p>
        </p:txBody>
      </p:sp>
      <p:sp>
        <p:nvSpPr>
          <p:cNvPr id="13"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762000"/>
            <a:ext cx="8074152"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3"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endParaRPr lang="en-US" dirty="0"/>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dirty="0"/>
          </a:p>
        </p:txBody>
      </p:sp>
      <p:sp>
        <p:nvSpPr>
          <p:cNvPr id="22" name="Rectangle 22"/>
          <p:cNvSpPr>
            <a:spLocks noGrp="1"/>
          </p:cNvSpPr>
          <p:nvPr>
            <p:ph type="ftr" sz="quarter" idx="24"/>
          </p:nvPr>
        </p:nvSpPr>
        <p:spPr>
          <a:xfrm>
            <a:off x="304800" y="6477000"/>
            <a:ext cx="2819400" cy="304800"/>
          </a:xfrm>
          <a:prstGeom prst="rect">
            <a:avLst/>
          </a:prstGeom>
        </p:spPr>
        <p:txBody>
          <a:bodyPr/>
          <a:lstStyle>
            <a:extLst/>
          </a:lstStyle>
          <a:p>
            <a:r>
              <a:rPr lang="en-US" dirty="0" smtClean="0"/>
              <a:t>Bradley Cowie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endParaRPr lang="en-US" sz="1000" dirty="0">
              <a:solidFill>
                <a:schemeClr val="tx1">
                  <a:tint val="65000"/>
                </a:schemeClr>
              </a:solidFill>
            </a:endParaRPr>
          </a:p>
        </p:txBody>
      </p:sp>
      <p:sp>
        <p:nvSpPr>
          <p:cNvPr id="6" name="Rectangle 6"/>
          <p:cNvSpPr>
            <a:spLocks noGrp="1"/>
          </p:cNvSpPr>
          <p:nvPr>
            <p:ph type="sldNum" sz="quarter" idx="4"/>
          </p:nvPr>
        </p:nvSpPr>
        <p:spPr>
          <a:xfrm>
            <a:off x="3200400" y="6477000"/>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24" name="ContosoLogo.jpg"/>
          <p:cNvPicPr>
            <a:picLocks noChangeAspect="1"/>
          </p:cNvPicPr>
          <p:nvPr/>
        </p:nvPicPr>
        <p:blipFill>
          <a:blip r:embed="rId12" cstate="print"/>
          <a:stretch>
            <a:fillRect/>
          </a:stretch>
        </p:blipFill>
        <p:spPr>
          <a:xfrm>
            <a:off x="6705600" y="6354712"/>
            <a:ext cx="1676400" cy="427088"/>
          </a:xfrm>
          <a:prstGeom prst="rect">
            <a:avLst/>
          </a:prstGeom>
          <a:noFill/>
          <a:ln>
            <a:noFill/>
          </a:ln>
        </p:spPr>
      </p:pic>
      <p:pic>
        <p:nvPicPr>
          <p:cNvPr id="13" name="Picture 12" descr="SNRGHoriz.png"/>
          <p:cNvPicPr>
            <a:picLocks noChangeAspect="1"/>
          </p:cNvPicPr>
          <p:nvPr/>
        </p:nvPicPr>
        <p:blipFill>
          <a:blip r:embed="rId13"/>
          <a:stretch>
            <a:fillRect/>
          </a:stretch>
        </p:blipFill>
        <p:spPr>
          <a:xfrm>
            <a:off x="4330828" y="6324600"/>
            <a:ext cx="2222372" cy="48815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63" r:id="rId9"/>
    <p:sldLayoutId id="2147483658" r:id="rId10"/>
  </p:sldLayoutIdLst>
  <p:timing>
    <p:tnLst>
      <p:par>
        <p:cTn xmlns:p14="http://schemas.microsoft.com/office/powerpoint/2010/main" id="1" dur="indefinite" restart="never" nodeType="tmRoot"/>
      </p:par>
    </p:tnLst>
  </p:timing>
  <p:hf sldNum="0" hdr="0"/>
  <p:txStyles>
    <p:titleStyle>
      <a:lvl1pPr algn="l" rtl="0" eaLnBrk="1" latinLnBrk="0" hangingPunct="1">
        <a:spcBef>
          <a:spcPct val="0"/>
        </a:spcBef>
        <a:buNone/>
        <a:defRPr sz="32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800">
          <a:solidFill>
            <a:schemeClr val="tx1"/>
          </a:solidFill>
          <a:latin typeface="+mn-lt"/>
          <a:ea typeface="+mn-ea"/>
          <a:cs typeface="+mn-cs"/>
        </a:defRPr>
      </a:lvl1pPr>
      <a:lvl2pPr marL="742950" indent="-285750" algn="l" rtl="0" eaLnBrk="1" latinLnBrk="0" hangingPunct="1">
        <a:spcBef>
          <a:spcPct val="20000"/>
        </a:spcBef>
        <a:buFontTx/>
        <a:buNone/>
        <a:defRPr sz="1800">
          <a:solidFill>
            <a:schemeClr val="tx1"/>
          </a:solidFill>
          <a:latin typeface="+mn-lt"/>
          <a:ea typeface="+mn-ea"/>
          <a:cs typeface="+mn-cs"/>
        </a:defRPr>
      </a:lvl2pPr>
      <a:lvl3pPr marL="1143000" indent="-228600" algn="l" rtl="0" eaLnBrk="1" latinLnBrk="0" hangingPunct="1">
        <a:spcBef>
          <a:spcPct val="20000"/>
        </a:spcBef>
        <a:buFontTx/>
        <a:buNone/>
        <a:defRPr sz="1800">
          <a:solidFill>
            <a:schemeClr val="tx1"/>
          </a:solidFill>
          <a:latin typeface="+mn-lt"/>
          <a:ea typeface="+mn-ea"/>
          <a:cs typeface="+mn-cs"/>
        </a:defRPr>
      </a:lvl3pPr>
      <a:lvl4pPr marL="1600200" indent="-228600" algn="l" rtl="0" eaLnBrk="1" latinLnBrk="0" hangingPunct="1">
        <a:spcBef>
          <a:spcPct val="20000"/>
        </a:spcBef>
        <a:buFontTx/>
        <a:buNone/>
        <a:defRPr sz="1800">
          <a:solidFill>
            <a:schemeClr val="tx1"/>
          </a:solidFill>
          <a:latin typeface="+mn-lt"/>
          <a:ea typeface="+mn-ea"/>
          <a:cs typeface="+mn-cs"/>
        </a:defRPr>
      </a:lvl4pPr>
      <a:lvl5pPr marL="2057400" indent="-228600" algn="l" rtl="0" eaLnBrk="1" latinLnBrk="0" hangingPunct="1">
        <a:spcBef>
          <a:spcPct val="20000"/>
        </a:spcBef>
        <a:buFontTx/>
        <a:buNone/>
        <a:defRPr sz="18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ZA" dirty="0" smtClean="0"/>
              <a:t>Bradley Cowie</a:t>
            </a:r>
          </a:p>
          <a:p>
            <a:r>
              <a:rPr lang="en-ZA" dirty="0" smtClean="0"/>
              <a:t>Supervised by Barry Irwin</a:t>
            </a:r>
          </a:p>
          <a:p>
            <a:r>
              <a:rPr lang="en-ZA" dirty="0" smtClean="0"/>
              <a:t>Security and Networks Research Group</a:t>
            </a:r>
          </a:p>
          <a:p>
            <a:r>
              <a:rPr lang="en-ZA" dirty="0" smtClean="0"/>
              <a:t>Department of Computer Science</a:t>
            </a:r>
          </a:p>
          <a:p>
            <a:r>
              <a:rPr lang="en-ZA" dirty="0" smtClean="0"/>
              <a:t>Rhodes University</a:t>
            </a:r>
            <a:endParaRPr lang="en-ZA" dirty="0"/>
          </a:p>
        </p:txBody>
      </p:sp>
      <p:sp>
        <p:nvSpPr>
          <p:cNvPr id="3" name="Title 2"/>
          <p:cNvSpPr>
            <a:spLocks noGrp="1"/>
          </p:cNvSpPr>
          <p:nvPr>
            <p:ph type="ctrTitle"/>
          </p:nvPr>
        </p:nvSpPr>
        <p:spPr>
          <a:xfrm>
            <a:off x="228600" y="1981200"/>
            <a:ext cx="8610600" cy="1143000"/>
          </a:xfrm>
        </p:spPr>
        <p:txBody>
          <a:bodyPr>
            <a:normAutofit fontScale="90000"/>
          </a:bodyPr>
          <a:lstStyle/>
          <a:p>
            <a:r>
              <a:rPr lang="en-ZA" dirty="0" smtClean="0"/>
              <a:t>DATA CLASSIFICATION </a:t>
            </a:r>
            <a:r>
              <a:rPr lang="en-ZA" smtClean="0"/>
              <a:t>FOR </a:t>
            </a:r>
            <a:r>
              <a:rPr lang="en-ZA" smtClean="0"/>
              <a:t>CLASSIFIER </a:t>
            </a:r>
            <a:r>
              <a:rPr lang="en-ZA" dirty="0" smtClean="0"/>
              <a:t>TRAINING TO AID IN NETWORK INCIDENT IDENTIFICATION</a:t>
            </a:r>
            <a:endParaRPr lang="en-ZA"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Automated Approach</a:t>
            </a:r>
          </a:p>
          <a:p>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85720" y="857232"/>
            <a:ext cx="8001056" cy="5078313"/>
          </a:xfrm>
          <a:prstGeom prst="rect">
            <a:avLst/>
          </a:prstGeom>
          <a:noFill/>
        </p:spPr>
        <p:txBody>
          <a:bodyPr wrap="square" rtlCol="0">
            <a:spAutoFit/>
          </a:bodyPr>
          <a:lstStyle/>
          <a:p>
            <a:r>
              <a:rPr lang="en-ZA" b="1" dirty="0" smtClean="0"/>
              <a:t>Results :</a:t>
            </a:r>
          </a:p>
          <a:p>
            <a:endParaRPr lang="en-ZA" b="1" dirty="0" smtClean="0"/>
          </a:p>
          <a:p>
            <a:r>
              <a:rPr lang="en-ZA" dirty="0" smtClean="0"/>
              <a:t>Due to the complex nature of the traffic received said system failed to produce any results of significance. The highly </a:t>
            </a:r>
            <a:r>
              <a:rPr lang="en-ZA" dirty="0" err="1" smtClean="0"/>
              <a:t>fluxuating</a:t>
            </a:r>
            <a:r>
              <a:rPr lang="en-ZA" dirty="0" smtClean="0"/>
              <a:t> nature of the number of unique source IP’s is illustrated in the graph below.  </a:t>
            </a:r>
          </a:p>
          <a:p>
            <a:endParaRPr lang="en-ZA" b="1" dirty="0" smtClean="0"/>
          </a:p>
          <a:p>
            <a:r>
              <a:rPr lang="en-ZA" b="1" dirty="0" smtClean="0"/>
              <a:t>Conclusions :</a:t>
            </a:r>
          </a:p>
          <a:p>
            <a:endParaRPr lang="en-ZA" b="1" dirty="0" smtClean="0"/>
          </a:p>
          <a:p>
            <a:r>
              <a:rPr lang="en-ZA" dirty="0" smtClean="0"/>
              <a:t>A more complex approach is required to identify growth types using network telescope data in an automated sense.  </a:t>
            </a:r>
          </a:p>
          <a:p>
            <a:r>
              <a:rPr lang="en-ZA" b="1" dirty="0" smtClean="0"/>
              <a:t> </a:t>
            </a:r>
          </a:p>
          <a:p>
            <a:endParaRPr lang="en-ZA" b="1" dirty="0" smtClean="0"/>
          </a:p>
          <a:p>
            <a:endParaRPr lang="en-ZA" dirty="0" smtClean="0"/>
          </a:p>
          <a:p>
            <a:endParaRPr lang="en-ZA" dirty="0" smtClean="0"/>
          </a:p>
          <a:p>
            <a:endParaRPr lang="en-ZA" dirty="0" smtClean="0"/>
          </a:p>
          <a:p>
            <a:endParaRPr lang="en-ZA" dirty="0" smtClean="0"/>
          </a:p>
          <a:p>
            <a:endParaRPr lang="en-ZA" dirty="0" smtClean="0"/>
          </a:p>
          <a:p>
            <a:r>
              <a:rPr lang="en-ZA" dirty="0" smtClean="0"/>
              <a:t> </a:t>
            </a:r>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Identification through deviations from normality</a:t>
            </a:r>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85720" y="857232"/>
            <a:ext cx="8001056" cy="923330"/>
          </a:xfrm>
          <a:prstGeom prst="rect">
            <a:avLst/>
          </a:prstGeom>
          <a:noFill/>
        </p:spPr>
        <p:txBody>
          <a:bodyPr wrap="square" rtlCol="0">
            <a:spAutoFit/>
          </a:bodyPr>
          <a:lstStyle/>
          <a:p>
            <a:endParaRPr lang="en-ZA" dirty="0" smtClean="0"/>
          </a:p>
          <a:p>
            <a:endParaRPr lang="en-ZA" dirty="0" smtClean="0"/>
          </a:p>
          <a:p>
            <a:r>
              <a:rPr lang="en-ZA" dirty="0" smtClean="0"/>
              <a:t> </a:t>
            </a:r>
            <a:endParaRPr lang="en-ZA" dirty="0"/>
          </a:p>
        </p:txBody>
      </p:sp>
      <p:sp>
        <p:nvSpPr>
          <p:cNvPr id="6" name="TextBox 5"/>
          <p:cNvSpPr txBox="1"/>
          <p:nvPr/>
        </p:nvSpPr>
        <p:spPr>
          <a:xfrm>
            <a:off x="285720" y="857232"/>
            <a:ext cx="8001056" cy="4524315"/>
          </a:xfrm>
          <a:prstGeom prst="rect">
            <a:avLst/>
          </a:prstGeom>
          <a:noFill/>
        </p:spPr>
        <p:txBody>
          <a:bodyPr wrap="square" rtlCol="0">
            <a:spAutoFit/>
          </a:bodyPr>
          <a:lstStyle/>
          <a:p>
            <a:r>
              <a:rPr lang="en-ZA" b="1" dirty="0" smtClean="0"/>
              <a:t>Overview : </a:t>
            </a:r>
          </a:p>
          <a:p>
            <a:endParaRPr lang="en-ZA" b="1" dirty="0" smtClean="0"/>
          </a:p>
          <a:p>
            <a:r>
              <a:rPr lang="en-ZA" dirty="0" smtClean="0"/>
              <a:t>This approach attempts to define normal values for measures and then identify where these values are grossly exceeded.</a:t>
            </a:r>
          </a:p>
          <a:p>
            <a:endParaRPr lang="en-ZA" dirty="0" smtClean="0"/>
          </a:p>
          <a:p>
            <a:r>
              <a:rPr lang="en-ZA" dirty="0" smtClean="0"/>
              <a:t>The definition of grossly exceeds is tricky. One approach to this is make use of bands that define the upper and lower limits that we expect a quantity.</a:t>
            </a:r>
          </a:p>
          <a:p>
            <a:endParaRPr lang="en-ZA" dirty="0" smtClean="0"/>
          </a:p>
          <a:p>
            <a:r>
              <a:rPr lang="en-ZA" dirty="0" smtClean="0"/>
              <a:t>One way to approach this is to make use of Bollinger Bands. The upper band is defined as Moving Average + k</a:t>
            </a:r>
            <a:r>
              <a:rPr lang="el-GR" dirty="0" smtClean="0"/>
              <a:t>σ</a:t>
            </a:r>
            <a:r>
              <a:rPr lang="en-ZA" dirty="0" smtClean="0"/>
              <a:t> with the lower band defined as Moving Average - k</a:t>
            </a:r>
            <a:r>
              <a:rPr lang="el-GR" dirty="0" smtClean="0"/>
              <a:t>σ</a:t>
            </a:r>
            <a:r>
              <a:rPr lang="en-ZA" dirty="0" smtClean="0"/>
              <a:t> . </a:t>
            </a:r>
          </a:p>
          <a:p>
            <a:endParaRPr lang="en-ZA" dirty="0" smtClean="0"/>
          </a:p>
          <a:p>
            <a:r>
              <a:rPr lang="en-ZA" dirty="0" smtClean="0"/>
              <a:t> </a:t>
            </a:r>
          </a:p>
          <a:p>
            <a:endParaRPr lang="en-ZA" dirty="0" smtClean="0"/>
          </a:p>
          <a:p>
            <a:endParaRPr lang="en-ZA" dirty="0" smtClean="0"/>
          </a:p>
          <a:p>
            <a:r>
              <a:rPr lang="en-ZA" dirty="0" smtClean="0"/>
              <a:t> </a:t>
            </a:r>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Bollinger bands for Port 445 </a:t>
            </a:r>
            <a:endParaRPr lang="en-ZA" dirty="0"/>
          </a:p>
        </p:txBody>
      </p:sp>
      <p:sp>
        <p:nvSpPr>
          <p:cNvPr id="4" name="Date Placeholder 3"/>
          <p:cNvSpPr>
            <a:spLocks noGrp="1"/>
          </p:cNvSpPr>
          <p:nvPr>
            <p:ph type="dt" sz="half" idx="14"/>
          </p:nvPr>
        </p:nvSpPr>
        <p:spPr/>
        <p:txBody>
          <a:bodyPr/>
          <a:lstStyle/>
          <a:p>
            <a:pPr algn="r"/>
            <a:endParaRPr lang="en-US" dirty="0"/>
          </a:p>
        </p:txBody>
      </p:sp>
      <p:pic>
        <p:nvPicPr>
          <p:cNvPr id="1028" name="Picture 4" descr="D:\Apps\Python\MyCode\2.4\timeseries_stuff\Bollinger_bands_445\total2.png"/>
          <p:cNvPicPr>
            <a:picLocks noChangeAspect="1" noChangeArrowheads="1"/>
          </p:cNvPicPr>
          <p:nvPr/>
        </p:nvPicPr>
        <p:blipFill>
          <a:blip r:embed="rId2"/>
          <a:srcRect/>
          <a:stretch>
            <a:fillRect/>
          </a:stretch>
        </p:blipFill>
        <p:spPr bwMode="auto">
          <a:xfrm>
            <a:off x="142844" y="857232"/>
            <a:ext cx="8429684" cy="522335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Identification through deviations from normality</a:t>
            </a:r>
          </a:p>
          <a:p>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85720" y="857232"/>
            <a:ext cx="8001056" cy="4524315"/>
          </a:xfrm>
          <a:prstGeom prst="rect">
            <a:avLst/>
          </a:prstGeom>
          <a:noFill/>
        </p:spPr>
        <p:txBody>
          <a:bodyPr wrap="square" rtlCol="0">
            <a:spAutoFit/>
          </a:bodyPr>
          <a:lstStyle/>
          <a:p>
            <a:r>
              <a:rPr lang="en-ZA" dirty="0" smtClean="0"/>
              <a:t>Standard Bollinger bands unfortunately don’t seem to identify major incidents such as the outbreak of </a:t>
            </a:r>
            <a:r>
              <a:rPr lang="en-ZA" dirty="0" err="1" smtClean="0"/>
              <a:t>Conficker</a:t>
            </a:r>
            <a:r>
              <a:rPr lang="en-ZA" dirty="0" smtClean="0"/>
              <a:t>. Further there are far too many signals generated. Investigating each of these would be lengthy. We need to optimize the parameters (K and the length of the moving of average). This comes back to our original problem ...</a:t>
            </a:r>
          </a:p>
          <a:p>
            <a:endParaRPr lang="en-ZA" dirty="0" smtClean="0"/>
          </a:p>
          <a:p>
            <a:r>
              <a:rPr lang="en-ZA" dirty="0" smtClean="0"/>
              <a:t>Alternatively we can attempt to identify incidents by observation. This is an </a:t>
            </a:r>
            <a:r>
              <a:rPr lang="en-ZA" dirty="0" err="1" smtClean="0"/>
              <a:t>adhoc</a:t>
            </a:r>
            <a:r>
              <a:rPr lang="en-ZA" dirty="0" smtClean="0"/>
              <a:t> type process that involves considering a number of statistics and noticing anomalies by hand. These “incidents” are then verified by comparing them against CVE and the </a:t>
            </a:r>
            <a:r>
              <a:rPr lang="en-ZA" dirty="0" err="1" smtClean="0"/>
              <a:t>wildlist</a:t>
            </a:r>
            <a:r>
              <a:rPr lang="en-ZA" dirty="0" smtClean="0"/>
              <a:t> to see if such an incident occurred during that time frame. This work is still currently in progress ... </a:t>
            </a:r>
          </a:p>
          <a:p>
            <a:endParaRPr lang="en-ZA" dirty="0" smtClean="0"/>
          </a:p>
          <a:p>
            <a:r>
              <a:rPr lang="en-ZA" dirty="0" smtClean="0"/>
              <a:t> </a:t>
            </a:r>
          </a:p>
          <a:p>
            <a:endParaRPr lang="en-ZA" dirty="0" smtClean="0"/>
          </a:p>
          <a:p>
            <a:endParaRPr lang="en-ZA" dirty="0" smtClean="0"/>
          </a:p>
          <a:p>
            <a:r>
              <a:rPr lang="en-ZA" dirty="0" smtClean="0"/>
              <a:t> </a:t>
            </a:r>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Line graph of traffic observed (as counts)</a:t>
            </a:r>
            <a:endParaRPr lang="en-ZA" dirty="0"/>
          </a:p>
        </p:txBody>
      </p:sp>
      <p:sp>
        <p:nvSpPr>
          <p:cNvPr id="4" name="Date Placeholder 3"/>
          <p:cNvSpPr>
            <a:spLocks noGrp="1"/>
          </p:cNvSpPr>
          <p:nvPr>
            <p:ph type="dt" sz="half" idx="14"/>
          </p:nvPr>
        </p:nvSpPr>
        <p:spPr/>
        <p:txBody>
          <a:bodyPr/>
          <a:lstStyle/>
          <a:p>
            <a:pPr algn="r"/>
            <a:endParaRPr lang="en-US" dirty="0"/>
          </a:p>
        </p:txBody>
      </p:sp>
      <p:pic>
        <p:nvPicPr>
          <p:cNvPr id="5" name="Picture 6"/>
          <p:cNvPicPr>
            <a:picLocks noChangeAspect="1" noChangeArrowheads="1"/>
          </p:cNvPicPr>
          <p:nvPr/>
        </p:nvPicPr>
        <p:blipFill>
          <a:blip r:embed="rId2"/>
          <a:srcRect/>
          <a:stretch>
            <a:fillRect/>
          </a:stretch>
        </p:blipFill>
        <p:spPr bwMode="auto">
          <a:xfrm>
            <a:off x="857224" y="785794"/>
            <a:ext cx="7215238" cy="4500594"/>
          </a:xfrm>
          <a:prstGeom prst="rect">
            <a:avLst/>
          </a:prstGeom>
          <a:noFill/>
          <a:ln w="9525">
            <a:noFill/>
            <a:miter lim="800000"/>
            <a:headEnd/>
            <a:tailEnd/>
          </a:ln>
        </p:spPr>
      </p:pic>
      <p:sp>
        <p:nvSpPr>
          <p:cNvPr id="6" name="Text Placeholder 5"/>
          <p:cNvSpPr txBox="1">
            <a:spLocks/>
          </p:cNvSpPr>
          <p:nvPr/>
        </p:nvSpPr>
        <p:spPr>
          <a:xfrm>
            <a:off x="357158" y="5286388"/>
            <a:ext cx="7786742" cy="733425"/>
          </a:xfrm>
          <a:prstGeom prst="rect">
            <a:avLst/>
          </a:prstGeom>
        </p:spPr>
        <p:txBody>
          <a:bodyPr/>
          <a:lstStyle/>
          <a:p>
            <a:pPr marL="192088" indent="-192088" eaLnBrk="0" hangingPunct="0">
              <a:spcBef>
                <a:spcPct val="20000"/>
              </a:spcBef>
              <a:defRPr/>
            </a:pPr>
            <a:r>
              <a:rPr lang="en-ZA" sz="1600" kern="0" dirty="0">
                <a:latin typeface="+mn-lt"/>
                <a:ea typeface="+mn-ea"/>
              </a:rPr>
              <a:t>This graph shows the trend of packets counts received between January 2006 </a:t>
            </a:r>
            <a:r>
              <a:rPr lang="en-ZA" sz="1600" kern="0" dirty="0" smtClean="0">
                <a:latin typeface="+mn-lt"/>
                <a:ea typeface="+mn-ea"/>
              </a:rPr>
              <a:t>and</a:t>
            </a:r>
          </a:p>
          <a:p>
            <a:pPr marL="192088" indent="-192088" eaLnBrk="0" hangingPunct="0">
              <a:spcBef>
                <a:spcPct val="20000"/>
              </a:spcBef>
              <a:defRPr/>
            </a:pPr>
            <a:r>
              <a:rPr lang="en-ZA" sz="1600" kern="0" dirty="0" smtClean="0">
                <a:latin typeface="+mn-lt"/>
                <a:ea typeface="+mn-ea"/>
              </a:rPr>
              <a:t>September </a:t>
            </a:r>
            <a:r>
              <a:rPr lang="en-ZA" sz="1600" kern="0" dirty="0">
                <a:latin typeface="+mn-lt"/>
                <a:ea typeface="+mn-ea"/>
              </a:rPr>
              <a:t>2009. </a:t>
            </a:r>
            <a:r>
              <a:rPr lang="en-ZA" sz="1600" kern="0" dirty="0" smtClean="0">
                <a:latin typeface="+mn-lt"/>
                <a:ea typeface="+mn-ea"/>
              </a:rPr>
              <a:t>It illustrates </a:t>
            </a:r>
            <a:r>
              <a:rPr lang="en-ZA" sz="1600" kern="0" dirty="0">
                <a:latin typeface="+mn-lt"/>
                <a:ea typeface="+mn-ea"/>
              </a:rPr>
              <a:t>how the nature of traffic received changed due to </a:t>
            </a:r>
            <a:r>
              <a:rPr lang="en-ZA" sz="1600" kern="0" dirty="0" smtClean="0">
                <a:latin typeface="+mn-lt"/>
                <a:ea typeface="+mn-ea"/>
              </a:rPr>
              <a:t>the</a:t>
            </a:r>
          </a:p>
          <a:p>
            <a:pPr marL="192088" indent="-192088" eaLnBrk="0" hangingPunct="0">
              <a:spcBef>
                <a:spcPct val="20000"/>
              </a:spcBef>
              <a:defRPr/>
            </a:pPr>
            <a:r>
              <a:rPr lang="en-ZA" sz="1600" kern="0" dirty="0" smtClean="0">
                <a:latin typeface="+mn-lt"/>
                <a:ea typeface="+mn-ea"/>
              </a:rPr>
              <a:t>spread of </a:t>
            </a:r>
            <a:r>
              <a:rPr lang="en-ZA" sz="1600" kern="0" dirty="0">
                <a:latin typeface="+mn-lt"/>
                <a:ea typeface="+mn-ea"/>
              </a:rPr>
              <a:t>the </a:t>
            </a:r>
            <a:r>
              <a:rPr lang="en-ZA" sz="1600" kern="0" dirty="0" err="1">
                <a:latin typeface="+mn-lt"/>
                <a:ea typeface="+mn-ea"/>
              </a:rPr>
              <a:t>Conficker</a:t>
            </a:r>
            <a:r>
              <a:rPr lang="en-ZA" sz="1600" kern="0" dirty="0">
                <a:latin typeface="+mn-lt"/>
                <a:ea typeface="+mn-ea"/>
              </a:rPr>
              <a:t> virus (</a:t>
            </a:r>
            <a:r>
              <a:rPr lang="en-ZA" sz="1600" kern="0" dirty="0" smtClean="0">
                <a:latin typeface="+mn-lt"/>
                <a:ea typeface="+mn-ea"/>
              </a:rPr>
              <a:t>October 2008</a:t>
            </a:r>
            <a:r>
              <a:rPr lang="en-ZA" sz="1600" kern="0" dirty="0">
                <a:latin typeface="+mn-lt"/>
                <a:ea typeface="+mn-ea"/>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Ratio’s of total traffic (TCP)</a:t>
            </a:r>
            <a:endParaRPr lang="en-ZA" dirty="0"/>
          </a:p>
        </p:txBody>
      </p:sp>
      <p:sp>
        <p:nvSpPr>
          <p:cNvPr id="4" name="Date Placeholder 3"/>
          <p:cNvSpPr>
            <a:spLocks noGrp="1"/>
          </p:cNvSpPr>
          <p:nvPr>
            <p:ph type="dt" sz="half" idx="14"/>
          </p:nvPr>
        </p:nvSpPr>
        <p:spPr/>
        <p:txBody>
          <a:bodyPr/>
          <a:lstStyle/>
          <a:p>
            <a:pPr algn="r"/>
            <a:endParaRPr lang="en-US" dirty="0"/>
          </a:p>
        </p:txBody>
      </p:sp>
      <p:pic>
        <p:nvPicPr>
          <p:cNvPr id="5" name="Picture 6"/>
          <p:cNvPicPr>
            <a:picLocks noChangeAspect="1" noChangeArrowheads="1"/>
          </p:cNvPicPr>
          <p:nvPr/>
        </p:nvPicPr>
        <p:blipFill>
          <a:blip r:embed="rId2"/>
          <a:srcRect/>
          <a:stretch>
            <a:fillRect/>
          </a:stretch>
        </p:blipFill>
        <p:spPr bwMode="auto">
          <a:xfrm>
            <a:off x="357157" y="857232"/>
            <a:ext cx="7981683" cy="4429156"/>
          </a:xfrm>
          <a:prstGeom prst="rect">
            <a:avLst/>
          </a:prstGeom>
          <a:noFill/>
          <a:ln w="9525">
            <a:noFill/>
            <a:miter lim="800000"/>
            <a:headEnd/>
            <a:tailEnd/>
          </a:ln>
        </p:spPr>
      </p:pic>
      <p:sp>
        <p:nvSpPr>
          <p:cNvPr id="6" name="Rectangle 5"/>
          <p:cNvSpPr/>
          <p:nvPr/>
        </p:nvSpPr>
        <p:spPr>
          <a:xfrm>
            <a:off x="785786" y="5357826"/>
            <a:ext cx="7572428" cy="923330"/>
          </a:xfrm>
          <a:prstGeom prst="rect">
            <a:avLst/>
          </a:prstGeom>
        </p:spPr>
        <p:txBody>
          <a:bodyPr wrap="square">
            <a:spAutoFit/>
          </a:bodyPr>
          <a:lstStyle/>
          <a:p>
            <a:r>
              <a:rPr lang="en-ZA" dirty="0" smtClean="0"/>
              <a:t>The ratio that each of the top 4 ports and other ports make up of the total traffic for the years 2005-2009 is shown. Between 2008 and 2009 there is a shift from other ports making up the most traffic to port 445.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Manual Approach</a:t>
            </a:r>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85720" y="928670"/>
            <a:ext cx="8715436" cy="3693319"/>
          </a:xfrm>
          <a:prstGeom prst="rect">
            <a:avLst/>
          </a:prstGeom>
          <a:noFill/>
        </p:spPr>
        <p:txBody>
          <a:bodyPr wrap="square" rtlCol="0">
            <a:spAutoFit/>
          </a:bodyPr>
          <a:lstStyle/>
          <a:p>
            <a:r>
              <a:rPr lang="en-ZA" dirty="0" smtClean="0"/>
              <a:t>This follows the reverse of the methodology taken in the automated approach. </a:t>
            </a:r>
          </a:p>
          <a:p>
            <a:r>
              <a:rPr lang="en-ZA" dirty="0" smtClean="0"/>
              <a:t>Here the researcher attempt to find a list of know vulnerabilities/exploits/viruses in the datasets. </a:t>
            </a:r>
          </a:p>
          <a:p>
            <a:endParaRPr lang="en-ZA" dirty="0" smtClean="0"/>
          </a:p>
          <a:p>
            <a:r>
              <a:rPr lang="en-ZA" dirty="0" smtClean="0"/>
              <a:t>A sample of this is identifying </a:t>
            </a:r>
            <a:r>
              <a:rPr lang="en-ZA" dirty="0" err="1" smtClean="0"/>
              <a:t>DDoS</a:t>
            </a:r>
            <a:r>
              <a:rPr lang="en-ZA" dirty="0" smtClean="0"/>
              <a:t> attacks. Often </a:t>
            </a:r>
            <a:r>
              <a:rPr lang="en-ZA" dirty="0" err="1" smtClean="0"/>
              <a:t>DDoS</a:t>
            </a:r>
            <a:r>
              <a:rPr lang="en-ZA" dirty="0" smtClean="0"/>
              <a:t> based attacks spoof IP address as the source IP’s to there attacks. Thus it is possible to observe these sorts of attacks when an attacker happens to spoof IP’s that belong to the network telescope. This causes ICMP type 11 messages to be returned to the network telescope.</a:t>
            </a:r>
          </a:p>
          <a:p>
            <a:endParaRPr lang="en-ZA" dirty="0" smtClean="0"/>
          </a:p>
          <a:p>
            <a:r>
              <a:rPr lang="en-ZA" dirty="0" smtClean="0"/>
              <a:t>This work is still currently in progress ... </a:t>
            </a:r>
            <a:endParaRPr lang="en-US" dirty="0" smtClean="0"/>
          </a:p>
          <a:p>
            <a:pPr lvl="1"/>
            <a:endParaRPr lang="en-US" dirty="0" smtClean="0"/>
          </a:p>
          <a:p>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Appearance of ICMP type 11 traffic</a:t>
            </a:r>
            <a:endParaRPr lang="en-ZA" dirty="0"/>
          </a:p>
        </p:txBody>
      </p:sp>
      <p:sp>
        <p:nvSpPr>
          <p:cNvPr id="4" name="Date Placeholder 3"/>
          <p:cNvSpPr>
            <a:spLocks noGrp="1"/>
          </p:cNvSpPr>
          <p:nvPr>
            <p:ph type="dt" sz="half" idx="14"/>
          </p:nvPr>
        </p:nvSpPr>
        <p:spPr/>
        <p:txBody>
          <a:bodyPr/>
          <a:lstStyle/>
          <a:p>
            <a:pPr algn="r"/>
            <a:endParaRPr lang="en-US" dirty="0"/>
          </a:p>
        </p:txBody>
      </p:sp>
      <p:pic>
        <p:nvPicPr>
          <p:cNvPr id="5" name="Picture 7"/>
          <p:cNvPicPr>
            <a:picLocks noChangeAspect="1" noChangeArrowheads="1"/>
          </p:cNvPicPr>
          <p:nvPr/>
        </p:nvPicPr>
        <p:blipFill>
          <a:blip r:embed="rId3"/>
          <a:srcRect/>
          <a:stretch>
            <a:fillRect/>
          </a:stretch>
        </p:blipFill>
        <p:spPr bwMode="auto">
          <a:xfrm>
            <a:off x="214282" y="785794"/>
            <a:ext cx="8273935" cy="4786346"/>
          </a:xfrm>
          <a:prstGeom prst="rect">
            <a:avLst/>
          </a:prstGeom>
          <a:noFill/>
          <a:ln w="9525">
            <a:noFill/>
            <a:miter lim="800000"/>
            <a:headEnd/>
            <a:tailEnd/>
          </a:ln>
        </p:spPr>
      </p:pic>
      <p:sp>
        <p:nvSpPr>
          <p:cNvPr id="7" name="Text Placeholder 5"/>
          <p:cNvSpPr txBox="1">
            <a:spLocks/>
          </p:cNvSpPr>
          <p:nvPr/>
        </p:nvSpPr>
        <p:spPr>
          <a:xfrm>
            <a:off x="571472" y="5286388"/>
            <a:ext cx="7786742" cy="1214446"/>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ZA" sz="1800" i="0" u="none" strike="noStrike" kern="0" cap="none" spc="0" normalizeH="0" noProof="0" dirty="0" smtClean="0">
              <a:ln>
                <a:noFill/>
              </a:ln>
              <a:solidFill>
                <a:schemeClr val="tx1"/>
              </a:solidFill>
              <a:effectLst/>
              <a:uLnTx/>
              <a:uFillTx/>
              <a:latin typeface="+mn-lt"/>
              <a:ea typeface="+mn-ea"/>
              <a:cs typeface="+mn-cs"/>
            </a:endParaRPr>
          </a:p>
          <a:p>
            <a:pPr lvl="0">
              <a:spcBef>
                <a:spcPct val="20000"/>
              </a:spcBef>
            </a:pPr>
            <a:r>
              <a:rPr lang="en-ZA" kern="0" dirty="0" smtClean="0"/>
              <a:t>Plot depicting the sudden appearance of ICMP Type 11 Traffic during the 17th and 18th of February 2008. It is suspected that this is </a:t>
            </a:r>
            <a:r>
              <a:rPr lang="en-ZA" kern="0" dirty="0" err="1" smtClean="0"/>
              <a:t>DDoS</a:t>
            </a:r>
            <a:r>
              <a:rPr lang="en-ZA" kern="0" dirty="0" smtClean="0"/>
              <a:t> backscatter. </a:t>
            </a:r>
          </a:p>
          <a:p>
            <a:pPr lvl="0">
              <a:spcBef>
                <a:spcPct val="20000"/>
              </a:spcBef>
            </a:pPr>
            <a:endParaRPr lang="en-ZA" b="1" kern="0" dirty="0" smtClean="0"/>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ZA" sz="1800" b="1" i="0" u="none" strike="noStrike" kern="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Conclusion</a:t>
            </a:r>
          </a:p>
          <a:p>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85720" y="857232"/>
            <a:ext cx="8001056" cy="5355312"/>
          </a:xfrm>
          <a:prstGeom prst="rect">
            <a:avLst/>
          </a:prstGeom>
          <a:noFill/>
        </p:spPr>
        <p:txBody>
          <a:bodyPr wrap="square" rtlCol="0">
            <a:spAutoFit/>
          </a:bodyPr>
          <a:lstStyle/>
          <a:p>
            <a:r>
              <a:rPr lang="en-ZA" dirty="0" smtClean="0"/>
              <a:t>Some preliminary work has been completed to classify some incidents in our network telescope dataset. Further work is needed to create a well defined set of data points defining the occurrences of incidents in the data.</a:t>
            </a:r>
          </a:p>
          <a:p>
            <a:endParaRPr lang="en-ZA" b="1" dirty="0" smtClean="0"/>
          </a:p>
          <a:p>
            <a:r>
              <a:rPr lang="en-ZA" b="1" dirty="0" smtClean="0"/>
              <a:t>Future work :</a:t>
            </a:r>
            <a:r>
              <a:rPr lang="en-ZA" dirty="0" smtClean="0"/>
              <a:t> </a:t>
            </a:r>
          </a:p>
          <a:p>
            <a:endParaRPr lang="en-ZA" dirty="0" smtClean="0"/>
          </a:p>
          <a:p>
            <a:pPr>
              <a:buFont typeface="Arial" pitchFamily="34" charset="0"/>
              <a:buChar char="•"/>
            </a:pPr>
            <a:r>
              <a:rPr lang="en-ZA" dirty="0" smtClean="0"/>
              <a:t>   Application of technical analysis indicators to the datasets</a:t>
            </a:r>
          </a:p>
          <a:p>
            <a:pPr>
              <a:buFont typeface="Arial" pitchFamily="34" charset="0"/>
              <a:buChar char="•"/>
            </a:pPr>
            <a:endParaRPr lang="en-ZA" dirty="0" smtClean="0"/>
          </a:p>
          <a:p>
            <a:pPr>
              <a:buFont typeface="Arial" pitchFamily="34" charset="0"/>
              <a:buChar char="•"/>
            </a:pPr>
            <a:r>
              <a:rPr lang="en-ZA" dirty="0" smtClean="0"/>
              <a:t>   Optimization of metrics using neural networks and GA’s </a:t>
            </a:r>
          </a:p>
          <a:p>
            <a:endParaRPr lang="en-ZA" dirty="0" smtClean="0"/>
          </a:p>
          <a:p>
            <a:endParaRPr lang="en-ZA" dirty="0" smtClean="0"/>
          </a:p>
          <a:p>
            <a:pPr>
              <a:buFont typeface="Arial" pitchFamily="34" charset="0"/>
              <a:buChar char="•"/>
            </a:pPr>
            <a:endParaRPr lang="en-ZA" dirty="0" smtClean="0"/>
          </a:p>
          <a:p>
            <a:endParaRPr lang="en-ZA" dirty="0" smtClean="0"/>
          </a:p>
          <a:p>
            <a:endParaRPr lang="en-ZA" dirty="0" smtClean="0"/>
          </a:p>
          <a:p>
            <a:endParaRPr lang="en-ZA" dirty="0" smtClean="0"/>
          </a:p>
          <a:p>
            <a:r>
              <a:rPr lang="en-ZA" dirty="0" smtClean="0"/>
              <a:t> </a:t>
            </a:r>
          </a:p>
          <a:p>
            <a:endParaRPr lang="en-ZA" dirty="0" smtClean="0"/>
          </a:p>
          <a:p>
            <a:endParaRPr lang="en-ZA" dirty="0" smtClean="0"/>
          </a:p>
          <a:p>
            <a:r>
              <a:rPr lang="en-ZA" dirty="0" smtClean="0"/>
              <a:t> </a:t>
            </a:r>
            <a:endParaRPr lang="en-Z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Questions and comments ?</a:t>
            </a:r>
            <a:endParaRPr lang="en-ZA" dirty="0"/>
          </a:p>
        </p:txBody>
      </p:sp>
      <p:sp>
        <p:nvSpPr>
          <p:cNvPr id="4" name="Date Placeholder 3"/>
          <p:cNvSpPr>
            <a:spLocks noGrp="1"/>
          </p:cNvSpPr>
          <p:nvPr>
            <p:ph type="dt" sz="half" idx="14"/>
          </p:nvPr>
        </p:nvSpPr>
        <p:spPr/>
        <p:txBody>
          <a:bodyPr/>
          <a:lstStyle/>
          <a:p>
            <a:pPr algn="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sz="quarter" idx="13"/>
          </p:nvPr>
        </p:nvSpPr>
        <p:spPr/>
        <p:txBody>
          <a:bodyPr/>
          <a:lstStyle/>
          <a:p>
            <a:r>
              <a:rPr lang="en-US" dirty="0" smtClean="0"/>
              <a:t>Introduction</a:t>
            </a:r>
            <a:endParaRPr lang="en-US" dirty="0"/>
          </a:p>
        </p:txBody>
      </p:sp>
      <p:sp>
        <p:nvSpPr>
          <p:cNvPr id="4" name="Date Placeholder 3"/>
          <p:cNvSpPr>
            <a:spLocks noGrp="1"/>
          </p:cNvSpPr>
          <p:nvPr>
            <p:ph type="dt" sz="half" idx="14"/>
          </p:nvPr>
        </p:nvSpPr>
        <p:spPr/>
        <p:txBody>
          <a:bodyPr/>
          <a:lstStyle/>
          <a:p>
            <a:pPr algn="r"/>
            <a:endParaRPr lang="en-US" dirty="0"/>
          </a:p>
        </p:txBody>
      </p:sp>
      <p:sp>
        <p:nvSpPr>
          <p:cNvPr id="7" name="TextBox 6"/>
          <p:cNvSpPr txBox="1"/>
          <p:nvPr/>
        </p:nvSpPr>
        <p:spPr>
          <a:xfrm>
            <a:off x="357158" y="1000108"/>
            <a:ext cx="6715172" cy="3693319"/>
          </a:xfrm>
          <a:prstGeom prst="rect">
            <a:avLst/>
          </a:prstGeom>
          <a:noFill/>
        </p:spPr>
        <p:txBody>
          <a:bodyPr wrap="square" rtlCol="0">
            <a:spAutoFit/>
          </a:bodyPr>
          <a:lstStyle/>
          <a:p>
            <a:r>
              <a:rPr lang="en-ZA" dirty="0" smtClean="0"/>
              <a:t>Background</a:t>
            </a:r>
          </a:p>
          <a:p>
            <a:endParaRPr lang="en-ZA" dirty="0" smtClean="0"/>
          </a:p>
          <a:p>
            <a:r>
              <a:rPr lang="en-ZA" dirty="0" smtClean="0"/>
              <a:t>Problem Statement</a:t>
            </a:r>
          </a:p>
          <a:p>
            <a:endParaRPr lang="en-ZA" dirty="0" smtClean="0"/>
          </a:p>
          <a:p>
            <a:r>
              <a:rPr lang="en-ZA" dirty="0" smtClean="0"/>
              <a:t>Approach </a:t>
            </a:r>
          </a:p>
          <a:p>
            <a:endParaRPr lang="en-ZA" dirty="0" smtClean="0"/>
          </a:p>
          <a:p>
            <a:r>
              <a:rPr lang="en-ZA" dirty="0" smtClean="0"/>
              <a:t>Results</a:t>
            </a:r>
          </a:p>
          <a:p>
            <a:endParaRPr lang="en-ZA" dirty="0" smtClean="0"/>
          </a:p>
          <a:p>
            <a:r>
              <a:rPr lang="en-ZA" dirty="0" smtClean="0"/>
              <a:t>Conclusion </a:t>
            </a:r>
          </a:p>
          <a:p>
            <a:endParaRPr lang="en-ZA" dirty="0" smtClean="0"/>
          </a:p>
          <a:p>
            <a:r>
              <a:rPr lang="en-ZA" dirty="0" smtClean="0"/>
              <a:t>Questions </a:t>
            </a:r>
          </a:p>
          <a:p>
            <a:endParaRPr lang="en-ZA" dirty="0" smtClean="0"/>
          </a:p>
          <a:p>
            <a:r>
              <a:rPr lang="en-ZA" dirty="0" smtClean="0"/>
              <a:t> </a:t>
            </a:r>
          </a:p>
        </p:txBody>
      </p:sp>
    </p:spTree>
    <p:extLst>
      <p:ext uri="{BB962C8B-B14F-4D97-AF65-F5344CB8AC3E}">
        <p14:creationId xmlns:p14="http://schemas.microsoft.com/office/powerpoint/2010/main" val="41467017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a:t>
            </a:r>
            <a:endParaRPr lang="en-ZA" dirty="0"/>
          </a:p>
        </p:txBody>
      </p:sp>
      <p:sp>
        <p:nvSpPr>
          <p:cNvPr id="3" name="Text Placeholder 2"/>
          <p:cNvSpPr>
            <a:spLocks noGrp="1"/>
          </p:cNvSpPr>
          <p:nvPr>
            <p:ph type="body" sz="quarter" idx="13"/>
          </p:nvPr>
        </p:nvSpPr>
        <p:spPr/>
        <p:txBody>
          <a:bodyPr/>
          <a:lstStyle/>
          <a:p>
            <a:r>
              <a:rPr lang="en-ZA" dirty="0" smtClean="0"/>
              <a:t>Network Telescopes (aka </a:t>
            </a:r>
            <a:r>
              <a:rPr lang="en-ZA" dirty="0" err="1" smtClean="0"/>
              <a:t>Darknets</a:t>
            </a:r>
            <a:r>
              <a:rPr lang="en-ZA" dirty="0" smtClean="0"/>
              <a:t>)</a:t>
            </a:r>
            <a:endParaRPr lang="en-ZA" dirty="0"/>
          </a:p>
        </p:txBody>
      </p:sp>
      <p:sp>
        <p:nvSpPr>
          <p:cNvPr id="4" name="Date Placeholder 3"/>
          <p:cNvSpPr>
            <a:spLocks noGrp="1"/>
          </p:cNvSpPr>
          <p:nvPr>
            <p:ph type="dt" sz="half" idx="14"/>
          </p:nvPr>
        </p:nvSpPr>
        <p:spPr/>
        <p:txBody>
          <a:bodyPr/>
          <a:lstStyle/>
          <a:p>
            <a:pPr algn="r"/>
            <a:endParaRPr lang="en-US" dirty="0"/>
          </a:p>
        </p:txBody>
      </p:sp>
      <p:sp>
        <p:nvSpPr>
          <p:cNvPr id="6" name="TextBox 5"/>
          <p:cNvSpPr txBox="1"/>
          <p:nvPr/>
        </p:nvSpPr>
        <p:spPr>
          <a:xfrm>
            <a:off x="-214346" y="857232"/>
            <a:ext cx="8715436" cy="5909310"/>
          </a:xfrm>
          <a:prstGeom prst="rect">
            <a:avLst/>
          </a:prstGeom>
          <a:noFill/>
        </p:spPr>
        <p:txBody>
          <a:bodyPr wrap="square" rtlCol="0">
            <a:spAutoFit/>
          </a:bodyPr>
          <a:lstStyle/>
          <a:p>
            <a:r>
              <a:rPr lang="en-ZA" dirty="0" smtClean="0"/>
              <a:t>       </a:t>
            </a:r>
            <a:r>
              <a:rPr lang="en-ZA" b="1" dirty="0" smtClean="0"/>
              <a:t>What are they ? </a:t>
            </a:r>
            <a:endParaRPr lang="en-ZA" dirty="0" smtClean="0"/>
          </a:p>
          <a:p>
            <a:pPr lvl="1"/>
            <a:r>
              <a:rPr lang="en-ZA" dirty="0" smtClean="0"/>
              <a:t>Network telescopes are monitors that log traffic that is destined for a certain IP space on which no legitimate hosts belong. We can conclude that traffic received is either malicious in nature or due to incorrect configuration.</a:t>
            </a:r>
          </a:p>
          <a:p>
            <a:pPr>
              <a:buFontTx/>
              <a:buNone/>
            </a:pPr>
            <a:endParaRPr lang="en-ZA" dirty="0" smtClean="0"/>
          </a:p>
          <a:p>
            <a:r>
              <a:rPr lang="en-ZA" dirty="0" smtClean="0"/>
              <a:t>      </a:t>
            </a:r>
            <a:r>
              <a:rPr lang="en-ZA" b="1" dirty="0" smtClean="0"/>
              <a:t> Why ? </a:t>
            </a:r>
            <a:endParaRPr lang="en-ZA" dirty="0" smtClean="0"/>
          </a:p>
          <a:p>
            <a:pPr lvl="1"/>
            <a:r>
              <a:rPr lang="en-ZA" dirty="0" smtClean="0"/>
              <a:t>Network telescopes provide a way of observing the anomalous traffic on the Internet. This is useful for researchers studying the trending of malicious activity on the Internet. Allowing for early warning systems to be devised to allow suitable reactions to current attacks/incidents.  </a:t>
            </a:r>
          </a:p>
          <a:p>
            <a:pPr lvl="1"/>
            <a:endParaRPr lang="en-ZA" dirty="0" smtClean="0"/>
          </a:p>
          <a:p>
            <a:pPr lvl="1"/>
            <a:r>
              <a:rPr lang="en-ZA" b="1" dirty="0" smtClean="0"/>
              <a:t>Who</a:t>
            </a:r>
          </a:p>
          <a:p>
            <a:pPr lvl="1"/>
            <a:r>
              <a:rPr lang="en-ZA" dirty="0" smtClean="0"/>
              <a:t>The majority of the research is conducted by CAIDA. Other research institutions include the Internet Motion Sensor, Team </a:t>
            </a:r>
            <a:r>
              <a:rPr lang="en-ZA" dirty="0" err="1" smtClean="0"/>
              <a:t>Crymu</a:t>
            </a:r>
            <a:r>
              <a:rPr lang="en-ZA" dirty="0" smtClean="0"/>
              <a:t> and an assortment of other universities. The majority of the research in network telescopes focuses on	</a:t>
            </a:r>
          </a:p>
          <a:p>
            <a:r>
              <a:rPr lang="en-ZA" dirty="0" smtClean="0"/>
              <a:t>       building scalable frameworks to allow for efficient querying of information from  </a:t>
            </a:r>
          </a:p>
          <a:p>
            <a:r>
              <a:rPr lang="en-ZA" dirty="0" smtClean="0"/>
              <a:t>       network telescopes, anomaly monitoring and Internet mapping</a:t>
            </a:r>
          </a:p>
          <a:p>
            <a:pPr lvl="1"/>
            <a:endParaRPr lang="en-ZA" dirty="0" smtClean="0"/>
          </a:p>
          <a:p>
            <a:pPr lvl="1"/>
            <a:endParaRPr lang="en-US" dirty="0" smtClean="0"/>
          </a:p>
          <a:p>
            <a:pPr lvl="1"/>
            <a:endParaRPr lang="en-US" dirty="0" smtClean="0"/>
          </a:p>
          <a:p>
            <a:endParaRPr lang="en-ZA"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Existing body of research</a:t>
            </a:r>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14346" y="857232"/>
            <a:ext cx="8715436" cy="1754326"/>
          </a:xfrm>
          <a:prstGeom prst="rect">
            <a:avLst/>
          </a:prstGeom>
          <a:noFill/>
        </p:spPr>
        <p:txBody>
          <a:bodyPr wrap="square" rtlCol="0">
            <a:spAutoFit/>
          </a:bodyPr>
          <a:lstStyle/>
          <a:p>
            <a:r>
              <a:rPr lang="en-ZA" dirty="0" smtClean="0"/>
              <a:t>       The majority of the research in network telescopes focuses on building scalable </a:t>
            </a:r>
          </a:p>
          <a:p>
            <a:r>
              <a:rPr lang="en-ZA" dirty="0" smtClean="0"/>
              <a:t>        frameworks to allow for efficient querying of information from network telescope       </a:t>
            </a:r>
          </a:p>
          <a:p>
            <a:r>
              <a:rPr lang="en-ZA" dirty="0" smtClean="0"/>
              <a:t>        nodes, anomaly monitoring and internet mapping. Little focus is put   </a:t>
            </a:r>
          </a:p>
          <a:p>
            <a:pPr lvl="1"/>
            <a:endParaRPr lang="en-US" dirty="0" smtClean="0"/>
          </a:p>
          <a:p>
            <a:pPr lvl="1"/>
            <a:endParaRPr lang="en-US" dirty="0" smtClean="0"/>
          </a:p>
          <a:p>
            <a:endParaRPr lang="en-ZA" dirty="0"/>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Text Placeholder 2"/>
          <p:cNvSpPr>
            <a:spLocks noGrp="1"/>
          </p:cNvSpPr>
          <p:nvPr>
            <p:ph type="body" sz="quarter" idx="13"/>
          </p:nvPr>
        </p:nvSpPr>
        <p:spPr/>
        <p:txBody>
          <a:bodyPr/>
          <a:lstStyle/>
          <a:p>
            <a:r>
              <a:rPr lang="en-US" dirty="0" smtClean="0"/>
              <a:t>Simple Network Diagram of a Network Telescope</a:t>
            </a:r>
            <a:endParaRPr lang="en-US" dirty="0"/>
          </a:p>
        </p:txBody>
      </p:sp>
      <p:sp>
        <p:nvSpPr>
          <p:cNvPr id="4" name="Date Placeholder 3"/>
          <p:cNvSpPr>
            <a:spLocks noGrp="1"/>
          </p:cNvSpPr>
          <p:nvPr>
            <p:ph type="dt" sz="half" idx="14"/>
          </p:nvPr>
        </p:nvSpPr>
        <p:spPr/>
        <p:txBody>
          <a:bodyPr/>
          <a:lstStyle/>
          <a:p>
            <a:pPr algn="r"/>
            <a:endParaRPr lang="en-US" dirty="0"/>
          </a:p>
        </p:txBody>
      </p:sp>
      <p:sp>
        <p:nvSpPr>
          <p:cNvPr id="5" name="Footer Placeholder 4"/>
          <p:cNvSpPr>
            <a:spLocks noGrp="1"/>
          </p:cNvSpPr>
          <p:nvPr>
            <p:ph type="ftr" sz="quarter" idx="4294967295"/>
          </p:nvPr>
        </p:nvSpPr>
        <p:spPr>
          <a:xfrm>
            <a:off x="304800" y="6477000"/>
            <a:ext cx="2819400" cy="304800"/>
          </a:xfrm>
          <a:prstGeom prst="rect">
            <a:avLst/>
          </a:prstGeom>
        </p:spPr>
        <p:txBody>
          <a:bodyPr/>
          <a:lstStyle/>
          <a:p>
            <a:r>
              <a:rPr lang="en-US" dirty="0" smtClean="0"/>
              <a:t>Bradley Cowie</a:t>
            </a:r>
            <a:endParaRPr lang="en-US" dirty="0"/>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0"/>
            <a:ext cx="8153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a:xfrm>
            <a:off x="1571604" y="5000636"/>
            <a:ext cx="6780213" cy="566737"/>
          </a:xfrm>
          <a:prstGeom prst="rect">
            <a:avLst/>
          </a:prstGeom>
        </p:spPr>
        <p:txBody>
          <a:bodyPr vert="vert"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3200" b="0" i="0" u="none" strike="noStrike" kern="0" cap="small" spc="0" normalizeH="0" baseline="0" noProof="0" dirty="0" smtClean="0">
              <a:ln>
                <a:noFill/>
              </a:ln>
              <a:solidFill>
                <a:schemeClr val="bg1"/>
              </a:solidFill>
              <a:effectLst/>
              <a:uLnTx/>
              <a:uFillTx/>
              <a:latin typeface="+mj-lt"/>
              <a:ea typeface="+mj-ea"/>
              <a:cs typeface="+mj-cs"/>
            </a:endParaRPr>
          </a:p>
        </p:txBody>
      </p:sp>
      <p:sp>
        <p:nvSpPr>
          <p:cNvPr id="8" name="Text Placeholder 5"/>
          <p:cNvSpPr txBox="1">
            <a:spLocks/>
          </p:cNvSpPr>
          <p:nvPr/>
        </p:nvSpPr>
        <p:spPr>
          <a:xfrm>
            <a:off x="571472" y="5000636"/>
            <a:ext cx="7786742" cy="1214446"/>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ZA" sz="1800" b="1" i="0" u="none" strike="noStrike" kern="0" cap="none" spc="0" normalizeH="0" baseline="0" noProof="0" dirty="0" smtClean="0">
                <a:ln>
                  <a:noFill/>
                </a:ln>
                <a:solidFill>
                  <a:schemeClr val="tx1"/>
                </a:solidFill>
                <a:effectLst/>
                <a:uLnTx/>
                <a:uFillTx/>
                <a:latin typeface="+mn-lt"/>
                <a:ea typeface="+mn-ea"/>
                <a:cs typeface="+mn-cs"/>
              </a:rPr>
              <a:t>		</a:t>
            </a:r>
            <a:r>
              <a:rPr kumimoji="0" lang="en-ZA" sz="1800" b="1" i="0" u="none" strike="noStrike" kern="0" cap="none" spc="0" normalizeH="0" noProof="0" dirty="0" smtClean="0">
                <a:ln>
                  <a:noFill/>
                </a:ln>
                <a:solidFill>
                  <a:schemeClr val="tx1"/>
                </a:solidFill>
                <a:effectLst/>
                <a:uLnTx/>
                <a:uFillTx/>
                <a:latin typeface="+mn-lt"/>
                <a:ea typeface="+mn-ea"/>
                <a:cs typeface="+mn-cs"/>
              </a:rPr>
              <a:t>      </a:t>
            </a:r>
            <a:r>
              <a:rPr kumimoji="0" lang="en-ZA" sz="1800" b="1" i="0" u="none" strike="noStrike" kern="0" cap="none" spc="0" normalizeH="0" baseline="0" noProof="0" dirty="0" smtClean="0">
                <a:ln>
                  <a:noFill/>
                </a:ln>
                <a:solidFill>
                  <a:schemeClr val="tx1"/>
                </a:solidFill>
                <a:effectLst/>
                <a:uLnTx/>
                <a:uFillTx/>
                <a:latin typeface="+mn-lt"/>
                <a:ea typeface="+mn-ea"/>
                <a:cs typeface="+mn-cs"/>
              </a:rPr>
              <a:t>Network</a:t>
            </a:r>
            <a:r>
              <a:rPr kumimoji="0" lang="en-ZA" sz="1800" b="1" i="0" u="none" strike="noStrike" kern="0" cap="none" spc="0" normalizeH="0" noProof="0" dirty="0" smtClean="0">
                <a:ln>
                  <a:noFill/>
                </a:ln>
                <a:solidFill>
                  <a:schemeClr val="tx1"/>
                </a:solidFill>
                <a:effectLst/>
                <a:uLnTx/>
                <a:uFillTx/>
                <a:latin typeface="+mn-lt"/>
                <a:ea typeface="+mn-ea"/>
                <a:cs typeface="+mn-cs"/>
              </a:rPr>
              <a:t> Telescope Structure</a:t>
            </a:r>
            <a:endParaRPr kumimoji="0" lang="en-ZA" sz="18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ZA" sz="1800" b="0" i="0" u="none" strike="noStrike" kern="0" cap="none" spc="0" normalizeH="0" baseline="0" noProof="0" dirty="0" smtClean="0">
                <a:ln>
                  <a:noFill/>
                </a:ln>
                <a:solidFill>
                  <a:schemeClr val="tx1"/>
                </a:solidFill>
                <a:effectLst/>
                <a:uLnTx/>
                <a:uFillTx/>
                <a:latin typeface="+mn-lt"/>
                <a:ea typeface="+mn-ea"/>
                <a:cs typeface="+mn-cs"/>
              </a:rPr>
              <a:t>As there are no legitimate hosts on the IP space assigned to the network telescope. It can be assumed that all traffic received is either malicious, anomalous or due to incorrect configuration</a:t>
            </a:r>
          </a:p>
        </p:txBody>
      </p:sp>
    </p:spTree>
    <p:extLst>
      <p:ext uri="{BB962C8B-B14F-4D97-AF65-F5344CB8AC3E}">
        <p14:creationId xmlns:p14="http://schemas.microsoft.com/office/powerpoint/2010/main" val="41467017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Problem Statement </a:t>
            </a:r>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14346" y="857232"/>
            <a:ext cx="8715436" cy="5632311"/>
          </a:xfrm>
          <a:prstGeom prst="rect">
            <a:avLst/>
          </a:prstGeom>
          <a:noFill/>
        </p:spPr>
        <p:txBody>
          <a:bodyPr wrap="square" rtlCol="0">
            <a:spAutoFit/>
          </a:bodyPr>
          <a:lstStyle/>
          <a:p>
            <a:r>
              <a:rPr lang="en-ZA" dirty="0" smtClean="0"/>
              <a:t>        </a:t>
            </a:r>
            <a:r>
              <a:rPr lang="en-ZA" b="1" dirty="0" smtClean="0"/>
              <a:t>Overall :</a:t>
            </a:r>
          </a:p>
          <a:p>
            <a:r>
              <a:rPr lang="en-ZA" b="1" dirty="0" smtClean="0"/>
              <a:t>        </a:t>
            </a:r>
            <a:r>
              <a:rPr lang="en-ZA" dirty="0" smtClean="0"/>
              <a:t>To aid in the analysis of the traffic received by network telescope by </a:t>
            </a:r>
          </a:p>
          <a:p>
            <a:r>
              <a:rPr lang="en-ZA" dirty="0" smtClean="0"/>
              <a:t>        constructing and evaluating a number of metrics. These metrics should aid in </a:t>
            </a:r>
          </a:p>
          <a:p>
            <a:r>
              <a:rPr lang="en-ZA" dirty="0" smtClean="0"/>
              <a:t>        in the analysis and decision making process of identifying network incidents.</a:t>
            </a:r>
          </a:p>
          <a:p>
            <a:endParaRPr lang="en-ZA" dirty="0" smtClean="0"/>
          </a:p>
          <a:p>
            <a:r>
              <a:rPr lang="en-ZA" dirty="0" smtClean="0"/>
              <a:t>        </a:t>
            </a:r>
            <a:r>
              <a:rPr lang="en-ZA" b="1" dirty="0" smtClean="0"/>
              <a:t>Why ?</a:t>
            </a:r>
          </a:p>
          <a:p>
            <a:r>
              <a:rPr lang="en-ZA" b="1" dirty="0" smtClean="0"/>
              <a:t>        </a:t>
            </a:r>
            <a:r>
              <a:rPr lang="en-ZA" dirty="0" smtClean="0"/>
              <a:t>Network telescopes provide a large quantity of information for analysts to </a:t>
            </a:r>
          </a:p>
          <a:p>
            <a:r>
              <a:rPr lang="en-ZA" dirty="0" smtClean="0"/>
              <a:t>        consider. Especially if all the various divisions are considered such as the </a:t>
            </a:r>
          </a:p>
          <a:p>
            <a:r>
              <a:rPr lang="en-ZA" dirty="0" smtClean="0"/>
              <a:t>        number of ports for UDP and TCP. It is quite possible that this can lead to   </a:t>
            </a:r>
          </a:p>
          <a:p>
            <a:r>
              <a:rPr lang="en-ZA" dirty="0" smtClean="0"/>
              <a:t>        information overload and poor decision making.</a:t>
            </a:r>
            <a:endParaRPr lang="en-ZA" b="1" dirty="0" smtClean="0"/>
          </a:p>
          <a:p>
            <a:r>
              <a:rPr lang="en-ZA" dirty="0" smtClean="0"/>
              <a:t>    </a:t>
            </a:r>
          </a:p>
          <a:p>
            <a:r>
              <a:rPr lang="en-ZA" dirty="0" smtClean="0"/>
              <a:t>        </a:t>
            </a:r>
            <a:r>
              <a:rPr lang="en-ZA" b="1" dirty="0" smtClean="0"/>
              <a:t>For this particular talk : </a:t>
            </a:r>
          </a:p>
          <a:p>
            <a:r>
              <a:rPr lang="en-ZA" b="1" dirty="0" smtClean="0"/>
              <a:t>       </a:t>
            </a:r>
            <a:r>
              <a:rPr lang="en-ZA" dirty="0" smtClean="0"/>
              <a:t> To consider a number of ways to identify network incidents in network </a:t>
            </a:r>
          </a:p>
          <a:p>
            <a:r>
              <a:rPr lang="en-ZA" dirty="0" smtClean="0"/>
              <a:t>        telescope datasets</a:t>
            </a:r>
          </a:p>
          <a:p>
            <a:pPr lvl="1"/>
            <a:endParaRPr lang="en-US" dirty="0" smtClean="0"/>
          </a:p>
          <a:p>
            <a:pPr lvl="1"/>
            <a:r>
              <a:rPr lang="en-US" b="1" dirty="0" smtClean="0"/>
              <a:t>Why ?</a:t>
            </a:r>
          </a:p>
          <a:p>
            <a:pPr lvl="1"/>
            <a:r>
              <a:rPr lang="en-US" dirty="0" smtClean="0"/>
              <a:t>In order to evaluate the usefulness of the metrics at identifying incidents we need to identify where incidents occur in our datasets.</a:t>
            </a:r>
          </a:p>
          <a:p>
            <a:pPr lvl="1"/>
            <a:endParaRPr lang="en-ZA" b="1" dirty="0" smtClean="0"/>
          </a:p>
          <a:p>
            <a:pPr lvl="1"/>
            <a:endParaRPr 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Approaches </a:t>
            </a:r>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357158" y="1000108"/>
            <a:ext cx="7715304" cy="2585323"/>
          </a:xfrm>
          <a:prstGeom prst="rect">
            <a:avLst/>
          </a:prstGeom>
          <a:noFill/>
        </p:spPr>
        <p:txBody>
          <a:bodyPr wrap="square" rtlCol="0">
            <a:spAutoFit/>
          </a:bodyPr>
          <a:lstStyle/>
          <a:p>
            <a:r>
              <a:rPr lang="en-ZA" dirty="0" smtClean="0"/>
              <a:t>Two main approaches are detailed : </a:t>
            </a:r>
          </a:p>
          <a:p>
            <a:endParaRPr lang="en-ZA" dirty="0" smtClean="0"/>
          </a:p>
          <a:p>
            <a:r>
              <a:rPr lang="en-ZA" b="1" dirty="0" smtClean="0"/>
              <a:t>Automated approach : </a:t>
            </a:r>
          </a:p>
          <a:p>
            <a:r>
              <a:rPr lang="en-ZA" dirty="0" smtClean="0"/>
              <a:t>	Identification through mathematical modelling</a:t>
            </a:r>
          </a:p>
          <a:p>
            <a:r>
              <a:rPr lang="en-ZA" dirty="0" smtClean="0"/>
              <a:t>	Identification through deviations from normality  </a:t>
            </a:r>
          </a:p>
          <a:p>
            <a:r>
              <a:rPr lang="en-ZA" dirty="0" smtClean="0"/>
              <a:t> 	</a:t>
            </a:r>
          </a:p>
          <a:p>
            <a:r>
              <a:rPr lang="en-ZA" b="1" dirty="0" smtClean="0"/>
              <a:t>Manual Approach</a:t>
            </a:r>
          </a:p>
          <a:p>
            <a:r>
              <a:rPr lang="en-ZA" dirty="0" smtClean="0"/>
              <a:t>	Through observation</a:t>
            </a:r>
          </a:p>
          <a:p>
            <a:r>
              <a:rPr lang="en-ZA" dirty="0" smtClean="0"/>
              <a:t> </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Automated Approach</a:t>
            </a:r>
            <a:endParaRPr lang="en-ZA" dirty="0"/>
          </a:p>
        </p:txBody>
      </p:sp>
      <p:sp>
        <p:nvSpPr>
          <p:cNvPr id="4" name="Date Placeholder 3"/>
          <p:cNvSpPr>
            <a:spLocks noGrp="1"/>
          </p:cNvSpPr>
          <p:nvPr>
            <p:ph type="dt" sz="half" idx="14"/>
          </p:nvPr>
        </p:nvSpPr>
        <p:spPr/>
        <p:txBody>
          <a:bodyPr/>
          <a:lstStyle/>
          <a:p>
            <a:pPr algn="r"/>
            <a:endParaRPr lang="en-US" dirty="0"/>
          </a:p>
        </p:txBody>
      </p:sp>
      <p:sp>
        <p:nvSpPr>
          <p:cNvPr id="5" name="TextBox 4"/>
          <p:cNvSpPr txBox="1"/>
          <p:nvPr/>
        </p:nvSpPr>
        <p:spPr>
          <a:xfrm>
            <a:off x="285720" y="857232"/>
            <a:ext cx="8001056" cy="4801314"/>
          </a:xfrm>
          <a:prstGeom prst="rect">
            <a:avLst/>
          </a:prstGeom>
          <a:noFill/>
        </p:spPr>
        <p:txBody>
          <a:bodyPr wrap="square" rtlCol="0">
            <a:spAutoFit/>
          </a:bodyPr>
          <a:lstStyle/>
          <a:p>
            <a:r>
              <a:rPr lang="en-ZA" b="1" dirty="0" smtClean="0"/>
              <a:t>Identification through mathematical modelling : </a:t>
            </a:r>
          </a:p>
          <a:p>
            <a:endParaRPr lang="en-ZA" b="1" dirty="0" smtClean="0"/>
          </a:p>
          <a:p>
            <a:r>
              <a:rPr lang="en-ZA" dirty="0" smtClean="0"/>
              <a:t>It has been established that for certain cases mathematical models describe the growth in infected hosts due to viral infections. It is conceivable that a system could be constructed to identify these sorts of models. </a:t>
            </a:r>
          </a:p>
          <a:p>
            <a:endParaRPr lang="en-ZA" dirty="0" smtClean="0"/>
          </a:p>
          <a:p>
            <a:r>
              <a:rPr lang="en-ZA" b="1" dirty="0" smtClean="0"/>
              <a:t>Attempted System : </a:t>
            </a:r>
          </a:p>
          <a:p>
            <a:endParaRPr lang="en-ZA" dirty="0" smtClean="0"/>
          </a:p>
          <a:p>
            <a:r>
              <a:rPr lang="en-ZA" dirty="0" smtClean="0"/>
              <a:t>A naive implementation to this technique was attempted by constructing a feed-forward network that had been optimized for shape identification. Said system was modified from a neural network that was designed to identify </a:t>
            </a:r>
          </a:p>
          <a:p>
            <a:r>
              <a:rPr lang="en-ZA" dirty="0" smtClean="0"/>
              <a:t>shapes.</a:t>
            </a:r>
          </a:p>
          <a:p>
            <a:endParaRPr lang="en-ZA" dirty="0" smtClean="0"/>
          </a:p>
          <a:p>
            <a:endParaRPr lang="en-ZA" dirty="0" smtClean="0"/>
          </a:p>
          <a:p>
            <a:endParaRPr lang="en-ZA" dirty="0" smtClean="0"/>
          </a:p>
          <a:p>
            <a:endParaRPr lang="en-ZA" dirty="0" smtClean="0"/>
          </a:p>
          <a:p>
            <a:r>
              <a:rPr lang="en-ZA" dirty="0" smtClean="0"/>
              <a:t> </a:t>
            </a:r>
            <a:endParaRPr lang="en-ZA" dirty="0"/>
          </a:p>
        </p:txBody>
      </p:sp>
      <p:pic>
        <p:nvPicPr>
          <p:cNvPr id="1026" name="Picture 2" descr="H:\SACSIT Full\SACSIT Full\symbols.png"/>
          <p:cNvPicPr>
            <a:picLocks noChangeAspect="1" noChangeArrowheads="1"/>
          </p:cNvPicPr>
          <p:nvPr/>
        </p:nvPicPr>
        <p:blipFill>
          <a:blip r:embed="rId2"/>
          <a:srcRect/>
          <a:stretch>
            <a:fillRect/>
          </a:stretch>
        </p:blipFill>
        <p:spPr bwMode="auto">
          <a:xfrm>
            <a:off x="642910" y="4357694"/>
            <a:ext cx="7143800" cy="144982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Text Placeholder 2"/>
          <p:cNvSpPr>
            <a:spLocks noGrp="1"/>
          </p:cNvSpPr>
          <p:nvPr>
            <p:ph type="body" sz="quarter" idx="13"/>
          </p:nvPr>
        </p:nvSpPr>
        <p:spPr/>
        <p:txBody>
          <a:bodyPr/>
          <a:lstStyle/>
          <a:p>
            <a:r>
              <a:rPr lang="en-ZA" dirty="0" smtClean="0"/>
              <a:t>Unique Hosts for Port 445 </a:t>
            </a:r>
            <a:endParaRPr lang="en-ZA" dirty="0"/>
          </a:p>
        </p:txBody>
      </p:sp>
      <p:sp>
        <p:nvSpPr>
          <p:cNvPr id="4" name="Date Placeholder 3"/>
          <p:cNvSpPr>
            <a:spLocks noGrp="1"/>
          </p:cNvSpPr>
          <p:nvPr>
            <p:ph type="dt" sz="half" idx="14"/>
          </p:nvPr>
        </p:nvSpPr>
        <p:spPr/>
        <p:txBody>
          <a:bodyPr/>
          <a:lstStyle/>
          <a:p>
            <a:pPr algn="r"/>
            <a:endParaRPr lang="en-US" dirty="0"/>
          </a:p>
        </p:txBody>
      </p:sp>
      <p:pic>
        <p:nvPicPr>
          <p:cNvPr id="2050" name="Picture 2"/>
          <p:cNvPicPr>
            <a:picLocks noChangeAspect="1" noChangeArrowheads="1"/>
          </p:cNvPicPr>
          <p:nvPr/>
        </p:nvPicPr>
        <p:blipFill>
          <a:blip r:embed="rId2"/>
          <a:srcRect/>
          <a:stretch>
            <a:fillRect/>
          </a:stretch>
        </p:blipFill>
        <p:spPr bwMode="auto">
          <a:xfrm>
            <a:off x="214282" y="928670"/>
            <a:ext cx="8089131" cy="5214974"/>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SNRGSlides">
  <a:themeElements>
    <a:clrScheme name="SNRG">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FFFFFF" mc:Ignorable=""/>
      </a:lt2>
      <a:accent1>
        <a:srgbClr xmlns:mc="http://schemas.openxmlformats.org/markup-compatibility/2006" xmlns:a14="http://schemas.microsoft.com/office/drawing/2010/main" val="D8D8D8" mc:Ignorable=""/>
      </a:accent1>
      <a:accent2>
        <a:srgbClr xmlns:mc="http://schemas.openxmlformats.org/markup-compatibility/2006" xmlns:a14="http://schemas.microsoft.com/office/drawing/2010/main" val="8B8B8B" mc:Ignorable=""/>
      </a:accent2>
      <a:accent3>
        <a:srgbClr xmlns:mc="http://schemas.openxmlformats.org/markup-compatibility/2006" xmlns:a14="http://schemas.microsoft.com/office/drawing/2010/main" val="3F3F3F" mc:Ignorable=""/>
      </a:accent3>
      <a:accent4>
        <a:srgbClr xmlns:mc="http://schemas.openxmlformats.org/markup-compatibility/2006" xmlns:a14="http://schemas.microsoft.com/office/drawing/2010/main" val="900000" mc:Ignorable=""/>
      </a:accent4>
      <a:accent5>
        <a:srgbClr xmlns:mc="http://schemas.openxmlformats.org/markup-compatibility/2006" xmlns:a14="http://schemas.microsoft.com/office/drawing/2010/main" val="6C0000" mc:Ignorable=""/>
      </a:accent5>
      <a:accent6>
        <a:srgbClr xmlns:mc="http://schemas.openxmlformats.org/markup-compatibility/2006" xmlns:a14="http://schemas.microsoft.com/office/drawing/2010/main" val="000000" mc:Ignorable=""/>
      </a:accent6>
      <a:hlink>
        <a:srgbClr xmlns:mc="http://schemas.openxmlformats.org/markup-compatibility/2006" xmlns:a14="http://schemas.microsoft.com/office/drawing/2010/main" val="5F5F5F" mc:Ignorable=""/>
      </a:hlink>
      <a:folHlink>
        <a:srgbClr xmlns:mc="http://schemas.openxmlformats.org/markup-compatibility/2006" xmlns:a14="http://schemas.microsoft.com/office/drawing/2010/main" val="919191" mc:Ignorable=""/>
      </a:folHlink>
    </a:clrScheme>
    <a:fontScheme name="SNRG">
      <a:majorFont>
        <a:latin typeface="Tw Cen MT"/>
        <a:ea typeface=""/>
        <a:cs typeface=""/>
      </a:majorFont>
      <a:minorFont>
        <a:latin typeface="Arial"/>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xmlns:mc="http://schemas.openxmlformats.org/markup-compatibility/2006" xmlns:a14="http://schemas.microsoft.com/office/drawing/2010/main" val="000000" mc:Ignorable="">
                <a:alpha val="40000"/>
              </a:srgbClr>
            </a:outerShdw>
          </a:effectLst>
        </a:effectStyle>
        <a:effectStyle>
          <a:effectLst>
            <a:outerShdw blurRad="65500" dist="38100" dir="5400000" rotWithShape="0">
              <a:srgbClr xmlns:mc="http://schemas.openxmlformats.org/markup-compatibility/2006" xmlns:a14="http://schemas.microsoft.com/office/drawing/2010/main" val="000000" mc:Ignorable="">
                <a:alpha val="40000"/>
              </a:srgbClr>
            </a:outerShdw>
          </a:effectLst>
        </a:effectStyle>
        <a:effectStyle>
          <a:effectLst>
            <a:outerShdw blurRad="65500" dist="38100" dir="5400000" rotWithShape="0">
              <a:srgbClr xmlns:mc="http://schemas.openxmlformats.org/markup-compatibility/2006" xmlns:a14="http://schemas.microsoft.com/office/drawing/2010/main" val="000000" mc:Ignorable="">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xmlns:mc="http://schemas.openxmlformats.org/markup-compatibility/2006" xmlns:a14="http://schemas.microsoft.com/office/drawing/2010/main" val="000000" mc:Ignorable="">
                <a:alpha val="43137"/>
              </a:srgbClr>
            </a:outerShdw>
          </a:effectLst>
        </a:effectStyle>
        <a:effectStyle>
          <a:effectLst>
            <a:outerShdw blurRad="50800" dist="38100" dir="5400000">
              <a:srgbClr xmlns:mc="http://schemas.openxmlformats.org/markup-compatibility/2006" xmlns:a14="http://schemas.microsoft.com/office/drawing/2010/main" val="000000" mc:Ignorable="">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xmlns:mc="http://schemas.openxmlformats.org/markup-compatibility/2006" xmlns:a14="http://schemas.microsoft.com/office/drawing/2010/main" val="000000" mc:Ignorable="">
                <a:alpha val="43137"/>
              </a:srgbClr>
            </a:outerShdw>
          </a:effectLst>
        </a:effectStyle>
        <a:effectStyle>
          <a:effectLst>
            <a:outerShdw blurRad="50800" dist="38100" dir="5400000">
              <a:srgbClr xmlns:mc="http://schemas.openxmlformats.org/markup-compatibility/2006" xmlns:a14="http://schemas.microsoft.com/office/drawing/2010/main" val="000000" mc:Ignorable="">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SNRGSlides</Template>
  <TotalTime>0</TotalTime>
  <Words>1073</Words>
  <Application>Microsoft Office PowerPoint</Application>
  <PresentationFormat>On-screen Show (4:3)</PresentationFormat>
  <Paragraphs>170</Paragraphs>
  <Slides>19</Slides>
  <Notes>5</Notes>
  <HiddenSlides>1</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SNRGSlides</vt:lpstr>
      <vt:lpstr>DATA CLASSIFICATION FOR CLASSIFIER TRAINING TO AID IN NETWORK INCIDENT IDENTIFICATION</vt:lpstr>
      <vt:lpstr>Introduction</vt:lpstr>
      <vt:lpstr>Background</vt:lpstr>
      <vt:lpstr>PowerPoint Presentation</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2009-03-02T02:55:27Z</dcterms:created>
  <dcterms:modified xsi:type="dcterms:W3CDTF">2010-10-08T03:36:32Z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